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973" r:id="rId3"/>
    <p:sldId id="3810" r:id="rId4"/>
    <p:sldId id="3907" r:id="rId5"/>
    <p:sldId id="3966" r:id="rId6"/>
    <p:sldId id="3974" r:id="rId7"/>
    <p:sldId id="3975" r:id="rId8"/>
    <p:sldId id="3964" r:id="rId9"/>
    <p:sldId id="3827" r:id="rId10"/>
    <p:sldId id="3915" r:id="rId11"/>
    <p:sldId id="3977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CoFo Sans Regular" panose="020B0604020202020204" charset="0"/>
      <p:regular r:id="rId25"/>
      <p:bold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98" d="100"/>
          <a:sy n="98" d="100"/>
        </p:scale>
        <p:origin x="42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400" dirty="0"/>
              <a:t>Прогнозирование рыночных цен на арматуру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8218" y="4937978"/>
            <a:ext cx="2843727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Марин Виктор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Городецкая Анастасия</a:t>
            </a:r>
            <a:b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Симбирцев Владимир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Работа успешно завершена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Можно пересмотреть решения по анализу данных (использование доп. данных)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Ближе к завершению работы появились новые идеи подхода к решению кейса, которые не удалось опробовать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Командная работа – это важно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8D90A6-BC3C-9B8A-E9BB-7DCE5D715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3" y="5157964"/>
            <a:ext cx="466967" cy="3932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DE15CB-FA72-DDDE-3925-46DB3FCBD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91" y="5076040"/>
            <a:ext cx="475159" cy="4751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1C3A3-D16B-85C6-EB97-A591B39D5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1" y="2635200"/>
            <a:ext cx="475159" cy="475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71069A-9ED3-42D9-7E32-061D33ED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997" y="2639297"/>
            <a:ext cx="589853" cy="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57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21" y="902433"/>
            <a:ext cx="3144348" cy="4880951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ru-RU" sz="3000" dirty="0">
                <a:solidFill>
                  <a:schemeClr val="tx1"/>
                </a:solidFill>
              </a:rPr>
              <a:t>Что сделали: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1. Работа с данными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2. Обучена модель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3. Сделано приложение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4.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8628715" y="995372"/>
            <a:ext cx="2768387" cy="3585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Самообучение 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модели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Создать мобильное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Приложение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B805E-066B-4F7D-B922-CEBDA7625325}"/>
              </a:ext>
            </a:extLst>
          </p:cNvPr>
          <p:cNvSpPr txBox="1"/>
          <p:nvPr/>
        </p:nvSpPr>
        <p:spPr>
          <a:xfrm>
            <a:off x="4023318" y="995372"/>
            <a:ext cx="3574697" cy="34368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  <a:endParaRPr lang="ru-RU" sz="3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1. Плохо поработали с </a:t>
            </a:r>
            <a:endParaRPr lang="ru-RU" sz="2000" dirty="0"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данными</a:t>
            </a:r>
          </a:p>
          <a:p>
            <a:pPr marR="0" algn="ctr" defTabSz="1828800" rtl="0" fontAlgn="auto" latinLnBrk="0" hangingPunct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Не обучили модель на </a:t>
            </a:r>
            <a:r>
              <a:rPr lang="ru-RU" sz="2000" dirty="0" err="1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доп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b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данных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4"/>
            <a:ext cx="5545137" cy="5053157"/>
          </a:xfrm>
        </p:spPr>
        <p:txBody>
          <a:bodyPr/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Цель проекта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-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помочь </a:t>
            </a:r>
            <a:r>
              <a:rPr lang="ru-RU" dirty="0" err="1">
                <a:latin typeface="CoFo Sans Medium" panose="020B0604020202020204" charset="-52"/>
                <a:ea typeface="CoFo Sans Medium" panose="020B0604020202020204" charset="-52"/>
              </a:rPr>
              <a:t>категорийным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менеджерам сэкономить, предоставляя обоснованные рекомендации по объемам закупок арматуры.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Подготовить 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Анализ и обработка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Обучение моделей и прогнозирование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Выбор лучшей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Визуализация – </a:t>
            </a:r>
            <a:r>
              <a:rPr lang="en-US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streamlit</a:t>
            </a:r>
            <a:r>
              <a:rPr lang="en-US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/bot</a:t>
            </a: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tg</a:t>
            </a:r>
            <a:r>
              <a:rPr lang="ru-RU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	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41ECC-40D0-9C41-23DE-50B2E63298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60" y="2900218"/>
            <a:ext cx="4007818" cy="3435926"/>
          </a:xfrm>
        </p:spPr>
      </p:pic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Подготовка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268779"/>
            <a:ext cx="4467490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Грузоперевозки.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Данные рынка стройматериалов.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Макропоказатели.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Показатели рынка металла.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Топливо.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Цены на сырье.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Индекс 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LME.xlsx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CHMF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MAGN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NLMK </a:t>
            </a: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Акции.</a:t>
            </a:r>
            <a:r>
              <a:rPr lang="en-US" sz="1800" dirty="0">
                <a:latin typeface="CoFo Sans Medium" panose="020B0604020202020204" charset="-52"/>
                <a:ea typeface="CoFo Sans Medium" panose="020B0604020202020204" charset="-52"/>
              </a:rPr>
              <a:t>csv</a:t>
            </a:r>
            <a:endParaRPr lang="ru-RU" sz="18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3824C8-DD85-4644-BA25-0265A28D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9" y="2120166"/>
            <a:ext cx="4953000" cy="495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768CBA-6EC1-420D-BD3E-1106D418A6FC}"/>
              </a:ext>
            </a:extLst>
          </p:cNvPr>
          <p:cNvSpPr txBox="1"/>
          <p:nvPr/>
        </p:nvSpPr>
        <p:spPr>
          <a:xfrm>
            <a:off x="6736862" y="999302"/>
            <a:ext cx="453419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train.xlsx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– файл для обучения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test.xlsx –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файл для проверки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Структура файлов:</a:t>
            </a:r>
            <a:br>
              <a:rPr lang="ru-RU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dt	Price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Анализ и обработка данных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368" y="2420937"/>
            <a:ext cx="5545137" cy="20161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CoFo Sans Medium" panose="020B0604020202020204" charset="-52"/>
                <a:ea typeface="CoFo Sans Medium" panose="020B0604020202020204" charset="-52"/>
              </a:rPr>
              <a:t> • Очистка и предобработка данных для дальнейшего анализа (удаление выбросов, заполнение пропусков, приведение временного ряда к стационарности и т.д.).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0" y="1316470"/>
            <a:ext cx="5962689" cy="42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Catboost</a:t>
            </a:r>
            <a:endParaRPr lang="ru-RU" sz="3200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32007-F250-4F6A-8BD6-E4D42C78B7C7}"/>
              </a:ext>
            </a:extLst>
          </p:cNvPr>
          <p:cNvSpPr txBox="1"/>
          <p:nvPr/>
        </p:nvSpPr>
        <p:spPr>
          <a:xfrm>
            <a:off x="442914" y="1089026"/>
            <a:ext cx="9566658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Э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то быстрый и точный градиентный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от </a:t>
            </a:r>
            <a:r>
              <a:rPr kumimoji="0" lang="ru-RU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Yandex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, отлично работающий с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категориальными данными.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5A2BA6-BE3A-4967-93D4-B12EA684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134333"/>
            <a:ext cx="94202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KNN</a:t>
            </a:r>
            <a:endParaRPr lang="ru-RU" sz="3200" dirty="0">
              <a:solidFill>
                <a:schemeClr val="accent6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BE6E5A-1DDD-46DD-B6F1-DFE5533F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1" y="2095256"/>
            <a:ext cx="9420225" cy="3714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C6C95-EB95-4AFE-B48B-9EDD05E65123}"/>
              </a:ext>
            </a:extLst>
          </p:cNvPr>
          <p:cNvSpPr txBox="1"/>
          <p:nvPr/>
        </p:nvSpPr>
        <p:spPr>
          <a:xfrm>
            <a:off x="442914" y="952091"/>
            <a:ext cx="10365017" cy="9171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K-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Nearest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</a:t>
            </a:r>
            <a:r>
              <a:rPr kumimoji="0" lang="ru-RU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Neighbors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— алгоритм машинного обучения, который прогнозирует значения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на основе средних значений ближайших K соседей. 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Ч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увствителен к масштабированию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err="1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XGBRegressor</a:t>
            </a:r>
            <a:endParaRPr lang="en-US" sz="28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EC4B0F-FC1E-46CE-9727-C63471A8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8" y="1938217"/>
            <a:ext cx="10803424" cy="3540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4AB9C-5159-4F15-A2F1-15E2E45B1377}"/>
              </a:ext>
            </a:extLst>
          </p:cNvPr>
          <p:cNvSpPr txBox="1"/>
          <p:nvPr/>
        </p:nvSpPr>
        <p:spPr>
          <a:xfrm>
            <a:off x="442914" y="1089026"/>
            <a:ext cx="11139486" cy="814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XGBRegressor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– алгоритм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бустинга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для регрессии, предсказывающий цель как сумму предсказаний последовательных деревьев с коррекцией ошибок. Чувствителен к </a:t>
            </a:r>
            <a:r>
              <a:rPr lang="ru-RU" dirty="0" err="1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гиперпараметрам</a:t>
            </a:r>
            <a:r>
              <a:rPr lang="ru-RU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.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8880325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Сравнение моделей</a:t>
            </a:r>
          </a:p>
        </p:txBody>
      </p: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B25B768-92C5-61B1-E488-5248EF414B02}"/>
              </a:ext>
            </a:extLst>
          </p:cNvPr>
          <p:cNvGrpSpPr/>
          <p:nvPr/>
        </p:nvGrpSpPr>
        <p:grpSpPr>
          <a:xfrm>
            <a:off x="1432991" y="1992513"/>
            <a:ext cx="2469600" cy="404962"/>
            <a:chOff x="455082" y="1503010"/>
            <a:chExt cx="2469600" cy="404962"/>
          </a:xfrm>
        </p:grpSpPr>
        <p:pic>
          <p:nvPicPr>
            <p:cNvPr id="7" name="Image 2" descr="Image 2">
              <a:extLst>
                <a:ext uri="{FF2B5EF4-FFF2-40B4-BE49-F238E27FC236}">
                  <a16:creationId xmlns:a16="http://schemas.microsoft.com/office/drawing/2014/main" id="{55682C84-45B3-AAA4-FAFD-E3831E67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082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6871FB32-2A6C-B587-0DD3-E21AA6EC4C73}"/>
                </a:ext>
              </a:extLst>
            </p:cNvPr>
            <p:cNvSpPr txBox="1"/>
            <p:nvPr/>
          </p:nvSpPr>
          <p:spPr>
            <a:xfrm>
              <a:off x="455083" y="1614236"/>
              <a:ext cx="2469599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Catboost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08784340-CCA9-1203-0A3B-31F9CA9D48AC}"/>
              </a:ext>
            </a:extLst>
          </p:cNvPr>
          <p:cNvGrpSpPr/>
          <p:nvPr/>
        </p:nvGrpSpPr>
        <p:grpSpPr>
          <a:xfrm>
            <a:off x="4798541" y="1992513"/>
            <a:ext cx="2470991" cy="404962"/>
            <a:chOff x="3386208" y="1503010"/>
            <a:chExt cx="2470991" cy="404962"/>
          </a:xfrm>
        </p:grpSpPr>
        <p:pic>
          <p:nvPicPr>
            <p:cNvPr id="74" name="Image 2" descr="Image 2">
              <a:extLst>
                <a:ext uri="{FF2B5EF4-FFF2-40B4-BE49-F238E27FC236}">
                  <a16:creationId xmlns:a16="http://schemas.microsoft.com/office/drawing/2014/main" id="{888FB251-7357-7209-1675-70EFA2BF1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7599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5" name="Text 4">
              <a:extLst>
                <a:ext uri="{FF2B5EF4-FFF2-40B4-BE49-F238E27FC236}">
                  <a16:creationId xmlns:a16="http://schemas.microsoft.com/office/drawing/2014/main" id="{5BF15455-486F-A086-ED7C-BCB2BE366492}"/>
                </a:ext>
              </a:extLst>
            </p:cNvPr>
            <p:cNvSpPr txBox="1"/>
            <p:nvPr/>
          </p:nvSpPr>
          <p:spPr>
            <a:xfrm>
              <a:off x="3386208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lvl1pPr>
            </a:lstStyle>
            <a:p>
              <a:r>
                <a:rPr lang="en-US" dirty="0"/>
                <a:t>KNN</a:t>
              </a:r>
              <a:endParaRPr dirty="0"/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5AC09FC-F07B-35DD-E41E-E165199B9E3A}"/>
              </a:ext>
            </a:extLst>
          </p:cNvPr>
          <p:cNvGrpSpPr/>
          <p:nvPr/>
        </p:nvGrpSpPr>
        <p:grpSpPr>
          <a:xfrm>
            <a:off x="7976521" y="1992513"/>
            <a:ext cx="2472121" cy="404962"/>
            <a:chOff x="6319079" y="1503010"/>
            <a:chExt cx="2472121" cy="404962"/>
          </a:xfrm>
        </p:grpSpPr>
        <p:pic>
          <p:nvPicPr>
            <p:cNvPr id="76" name="Image 2" descr="Image 2">
              <a:extLst>
                <a:ext uri="{FF2B5EF4-FFF2-40B4-BE49-F238E27FC236}">
                  <a16:creationId xmlns:a16="http://schemas.microsoft.com/office/drawing/2014/main" id="{2B21263E-3690-3E13-33F0-9B0C5206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600" y="1503010"/>
              <a:ext cx="2469600" cy="40496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Text 4">
              <a:extLst>
                <a:ext uri="{FF2B5EF4-FFF2-40B4-BE49-F238E27FC236}">
                  <a16:creationId xmlns:a16="http://schemas.microsoft.com/office/drawing/2014/main" id="{5DF557F0-6E6D-FBA7-1C40-8FD22929C6A2}"/>
                </a:ext>
              </a:extLst>
            </p:cNvPr>
            <p:cNvSpPr txBox="1"/>
            <p:nvPr/>
          </p:nvSpPr>
          <p:spPr>
            <a:xfrm>
              <a:off x="6319079" y="1614203"/>
              <a:ext cx="2469600" cy="184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09629">
                <a:lnSpc>
                  <a:spcPts val="1400"/>
                </a:lnSpc>
                <a:defRPr sz="1400">
                  <a:solidFill>
                    <a:srgbClr val="FFFFFF"/>
                  </a:solidFill>
                  <a:latin typeface="CoFo Sans Regular"/>
                  <a:ea typeface="CoFo Sans Regular"/>
                  <a:cs typeface="CoFo Sans Regular"/>
                  <a:sym typeface="CoFo Sans Regular"/>
                </a:defRPr>
              </a:pPr>
              <a:r>
                <a:rPr lang="en-US" sz="1400" b="0" dirty="0" err="1">
                  <a:effectLst/>
                  <a:latin typeface="CoFo Sans Medium" panose="020B0604020202020204" charset="-52"/>
                  <a:ea typeface="CoFo Sans Medium" panose="020B0604020202020204" charset="-52"/>
                </a:rPr>
                <a:t>XGBRegressor</a:t>
              </a:r>
              <a:endParaRPr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1C92B0-4786-4AD3-A6D5-274C64E5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2" y="2950840"/>
            <a:ext cx="2076450" cy="1285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F76207-3CD7-406A-86F6-80F521A9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99" y="2950840"/>
            <a:ext cx="1943536" cy="1285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0F7D5D-F141-4B14-AB78-A48EFB8B3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64" y="2933909"/>
            <a:ext cx="2171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Выбрать дату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Нажать кнопку «Получить рекомендацию»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Радоваться результату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Скачать рекомендацию в «</a:t>
            </a:r>
            <a:r>
              <a:rPr lang="en-US" sz="2400" dirty="0">
                <a:solidFill>
                  <a:schemeClr val="accent6"/>
                </a:solidFill>
              </a:rPr>
              <a:t>Excel</a:t>
            </a:r>
            <a:r>
              <a:rPr lang="ru-RU" sz="2400" dirty="0">
                <a:solidFill>
                  <a:schemeClr val="accent6"/>
                </a:solidFill>
              </a:rPr>
              <a:t>»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1B50D-2E3E-455C-93D8-E1D13E85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91" y="1328614"/>
            <a:ext cx="7439271" cy="39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7682</TotalTime>
  <Words>327</Words>
  <Application>Microsoft Office PowerPoint</Application>
  <PresentationFormat>Широкоэкранный</PresentationFormat>
  <Paragraphs>63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CoFo Sans</vt:lpstr>
      <vt:lpstr>Calibri</vt:lpstr>
      <vt:lpstr>CoFo Sans Medium</vt:lpstr>
      <vt:lpstr>CoFo Sans Regular</vt:lpstr>
      <vt:lpstr>Arial</vt:lpstr>
      <vt:lpstr>Тема1</vt:lpstr>
      <vt:lpstr>Прогнозирование рыночных цен на арматуру</vt:lpstr>
      <vt:lpstr>Введение</vt:lpstr>
      <vt:lpstr>Подготовка данных</vt:lpstr>
      <vt:lpstr>Анализ и обработка данных</vt:lpstr>
      <vt:lpstr>Catboost</vt:lpstr>
      <vt:lpstr>KNN</vt:lpstr>
      <vt:lpstr>XGBRegressor</vt:lpstr>
      <vt:lpstr>Сравнение моделей</vt:lpstr>
      <vt:lpstr>Визуализация</vt:lpstr>
      <vt:lpstr>Выводы</vt:lpstr>
      <vt:lpstr>Что сделали: 1. Работа с данными 2. Обучена модель 3. Сделано приложение 4. Опыт от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Виктор</cp:lastModifiedBy>
  <cp:revision>972</cp:revision>
  <dcterms:created xsi:type="dcterms:W3CDTF">2022-08-25T11:16:35Z</dcterms:created>
  <dcterms:modified xsi:type="dcterms:W3CDTF">2025-03-26T11:47:17Z</dcterms:modified>
</cp:coreProperties>
</file>